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57" r:id="rId3"/>
    <p:sldId id="262" r:id="rId4"/>
    <p:sldId id="264" r:id="rId5"/>
    <p:sldId id="263" r:id="rId6"/>
    <p:sldId id="265" r:id="rId7"/>
    <p:sldId id="266" r:id="rId8"/>
    <p:sldId id="271" r:id="rId9"/>
    <p:sldId id="270" r:id="rId10"/>
    <p:sldId id="272" r:id="rId11"/>
    <p:sldId id="273" r:id="rId12"/>
    <p:sldId id="274" r:id="rId13"/>
    <p:sldId id="275" r:id="rId14"/>
    <p:sldId id="267" r:id="rId15"/>
    <p:sldId id="277" r:id="rId16"/>
    <p:sldId id="268" r:id="rId17"/>
    <p:sldId id="269" r:id="rId18"/>
    <p:sldId id="276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 autoAdjust="0"/>
    <p:restoredTop sz="94713"/>
  </p:normalViewPr>
  <p:slideViewPr>
    <p:cSldViewPr snapToGrid="0" snapToObjects="1">
      <p:cViewPr varScale="1">
        <p:scale>
          <a:sx n="130" d="100"/>
          <a:sy n="130" d="100"/>
        </p:scale>
        <p:origin x="25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F5E113C-CCB4-47AD-B57B-0E8F9FEB4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286643-F5E6-4AE9-ADD1-D7F5180D51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6BD5D-5320-456C-8EF6-CBADDC5CA0F4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44F83B-4A96-40E0-A7A6-1DE2F46FDD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480360-90A7-4537-A264-0331F49FE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3B0-CFDA-45E7-831A-097C499CEE2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0319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907CF-E7EF-42D9-AEE8-BEE6E4863D50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EA63B-44C3-415F-BC89-2F02480B0C5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01317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kkkkkkkkkkkk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EA63B-44C3-415F-BC89-2F02480B0C5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62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Maitan,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Medvedec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Megler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Paone</a:t>
            </a:r>
          </a:p>
          <a:p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2042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EMBEDDED SYSTEMS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Maitan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Medvedec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Megler</a:t>
            </a:r>
            <a:r>
              <a:rPr lang="it-IT" dirty="0">
                <a:solidFill>
                  <a:schemeClr val="bg1"/>
                </a:solidFill>
              </a:rPr>
              <a:t>, Paone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D82B6-DB52-4BE6-B6C5-F005B548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ENCRYPTION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B22DCD-9606-4380-97EF-BBD7FC66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Once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it-IT" dirty="0"/>
              <a:t>the ASCII </a:t>
            </a:r>
            <a:r>
              <a:rPr lang="it-IT" dirty="0" err="1"/>
              <a:t>characters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input word</a:t>
            </a:r>
            <a:r>
              <a:rPr lang="hr-HR" dirty="0"/>
              <a:t> </a:t>
            </a:r>
            <a:r>
              <a:rPr lang="hr-HR" dirty="0" err="1"/>
              <a:t>have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recognized</a:t>
            </a:r>
            <a:r>
              <a:rPr lang="it-IT" dirty="0"/>
              <a:t>,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it-IT" dirty="0" err="1"/>
              <a:t>Caesar’s</a:t>
            </a:r>
            <a:r>
              <a:rPr lang="it-IT" dirty="0"/>
              <a:t> </a:t>
            </a:r>
            <a:r>
              <a:rPr lang="it-IT" dirty="0" err="1"/>
              <a:t>cipher</a:t>
            </a:r>
            <a:r>
              <a:rPr lang="it-IT" dirty="0"/>
              <a:t> with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it-IT" dirty="0"/>
              <a:t> key = 3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it-IT" dirty="0"/>
              <a:t>to </a:t>
            </a:r>
            <a:r>
              <a:rPr lang="it-IT" dirty="0" err="1"/>
              <a:t>encrypt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  <a:r>
              <a:rPr lang="hr-HR" dirty="0"/>
              <a:t> </a:t>
            </a:r>
            <a:r>
              <a:rPr lang="hr-HR" dirty="0" err="1"/>
              <a:t>Implementation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Caesar’s</a:t>
            </a:r>
            <a:r>
              <a:rPr lang="hr-HR" dirty="0"/>
              <a:t> </a:t>
            </a:r>
            <a:r>
              <a:rPr lang="hr-HR" dirty="0" err="1"/>
              <a:t>cipher</a:t>
            </a:r>
            <a:r>
              <a:rPr lang="hr-HR" dirty="0"/>
              <a:t> </a:t>
            </a:r>
            <a:r>
              <a:rPr lang="hr-HR" dirty="0" err="1"/>
              <a:t>requires</a:t>
            </a:r>
            <a:r>
              <a:rPr lang="hr-HR" dirty="0"/>
              <a:t>:</a:t>
            </a:r>
          </a:p>
          <a:p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Defining</a:t>
            </a:r>
            <a:r>
              <a:rPr lang="it-IT" dirty="0"/>
              <a:t> </a:t>
            </a:r>
            <a:r>
              <a:rPr lang="hr-HR" dirty="0" err="1"/>
              <a:t>the</a:t>
            </a:r>
            <a:r>
              <a:rPr lang="it-IT" dirty="0"/>
              <a:t> </a:t>
            </a:r>
            <a:r>
              <a:rPr lang="it-IT" b="1" dirty="0" err="1"/>
              <a:t>alphabet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hr-HR" dirty="0" err="1"/>
              <a:t>this</a:t>
            </a:r>
            <a:r>
              <a:rPr lang="hr-HR" dirty="0"/>
              <a:t> </a:t>
            </a:r>
            <a:r>
              <a:rPr lang="hr-HR" dirty="0" err="1"/>
              <a:t>alphabet</a:t>
            </a:r>
            <a:r>
              <a:rPr lang="hr-HR" dirty="0"/>
              <a:t> </a:t>
            </a:r>
            <a:r>
              <a:rPr lang="hr-HR" dirty="0" err="1"/>
              <a:t>has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it-IT" dirty="0" err="1"/>
              <a:t>length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it-IT" dirty="0"/>
              <a:t> 36)</a:t>
            </a:r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hr-HR" b="1" dirty="0" err="1"/>
              <a:t>position</a:t>
            </a:r>
            <a:r>
              <a:rPr lang="hr-HR" b="1" dirty="0"/>
              <a:t> </a:t>
            </a:r>
            <a:r>
              <a:rPr lang="it-IT" b="1" i="1" dirty="0"/>
              <a:t>i </a:t>
            </a:r>
            <a:r>
              <a:rPr lang="it-IT" dirty="0"/>
              <a:t>of </a:t>
            </a:r>
            <a:r>
              <a:rPr lang="hr-HR" dirty="0" err="1"/>
              <a:t>the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in the </a:t>
            </a:r>
            <a:r>
              <a:rPr lang="it-IT" dirty="0" err="1"/>
              <a:t>alphabet</a:t>
            </a:r>
            <a:endParaRPr lang="hr-HR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hr-HR" dirty="0" err="1"/>
              <a:t>Usin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it-IT" dirty="0"/>
              <a:t> </a:t>
            </a:r>
            <a:r>
              <a:rPr lang="it-IT" b="1" i="1" dirty="0" err="1"/>
              <a:t>strchr</a:t>
            </a:r>
            <a:r>
              <a:rPr lang="it-IT" b="1" i="1" dirty="0"/>
              <a:t>(</a:t>
            </a:r>
            <a:r>
              <a:rPr lang="it-IT" b="1" i="1" dirty="0" err="1"/>
              <a:t>alphabet</a:t>
            </a:r>
            <a:r>
              <a:rPr lang="it-IT" b="1" i="1" dirty="0"/>
              <a:t>, </a:t>
            </a:r>
            <a:r>
              <a:rPr lang="it-IT" b="1" i="1" dirty="0" err="1"/>
              <a:t>character</a:t>
            </a:r>
            <a:r>
              <a:rPr lang="it-IT" b="1" i="1" dirty="0"/>
              <a:t>)</a:t>
            </a: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Get</a:t>
            </a:r>
            <a:r>
              <a:rPr lang="it-IT" dirty="0"/>
              <a:t> the</a:t>
            </a:r>
            <a:r>
              <a:rPr lang="hr-HR" dirty="0"/>
              <a:t> </a:t>
            </a:r>
            <a:r>
              <a:rPr lang="hr-HR" dirty="0" err="1"/>
              <a:t>correct</a:t>
            </a:r>
            <a:r>
              <a:rPr lang="hr-HR" dirty="0"/>
              <a:t> </a:t>
            </a:r>
            <a:r>
              <a:rPr lang="hr-HR" dirty="0" err="1"/>
              <a:t>shifted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alphabet</a:t>
            </a:r>
            <a:r>
              <a:rPr lang="hr-HR" dirty="0"/>
              <a:t> - </a:t>
            </a:r>
            <a:r>
              <a:rPr lang="it-IT" b="1" i="1" dirty="0"/>
              <a:t>(i+3)%36</a:t>
            </a:r>
            <a:endParaRPr lang="hr-HR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Append</a:t>
            </a:r>
            <a:r>
              <a:rPr lang="it-IT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character</a:t>
            </a:r>
            <a:r>
              <a:rPr lang="hr-HR" dirty="0"/>
              <a:t>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translated</a:t>
            </a:r>
            <a:r>
              <a:rPr lang="hr-HR" dirty="0"/>
              <a:t> word (global </a:t>
            </a:r>
            <a:r>
              <a:rPr lang="hr-HR" dirty="0" err="1"/>
              <a:t>variable</a:t>
            </a:r>
            <a:r>
              <a:rPr lang="hr-HR" dirty="0"/>
              <a:t>)</a:t>
            </a:r>
            <a:r>
              <a:rPr lang="it-IT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05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5AE48D-5688-4F78-B7B3-57B2E3A4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ENCRYPTION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03153-31EA-4859-9950-1E5AA894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This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done</a:t>
            </a:r>
            <a:r>
              <a:rPr lang="hr-HR" dirty="0"/>
              <a:t> for </a:t>
            </a:r>
            <a:r>
              <a:rPr lang="hr-HR" dirty="0" err="1"/>
              <a:t>every</a:t>
            </a:r>
            <a:r>
              <a:rPr lang="hr-HR" dirty="0"/>
              <a:t> </a:t>
            </a:r>
            <a:r>
              <a:rPr lang="hr-HR" dirty="0" err="1"/>
              <a:t>character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input word: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FFDA2E-E17A-4A35-82EA-4F2D0CB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481262"/>
            <a:ext cx="77057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14121-4F54-4612-BF66-72CDEE46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ENCODING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9153DF-D183-4D7E-ADF7-0A441E3A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Ciphered</a:t>
            </a:r>
            <a:r>
              <a:rPr lang="hr-HR" dirty="0"/>
              <a:t> </a:t>
            </a:r>
            <a:r>
              <a:rPr lang="it-IT" dirty="0"/>
              <a:t>word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now</a:t>
            </a:r>
            <a:r>
              <a:rPr lang="hr-HR" dirty="0"/>
              <a:t> </a:t>
            </a:r>
            <a:r>
              <a:rPr lang="hr-HR" dirty="0" err="1"/>
              <a:t>stored</a:t>
            </a:r>
            <a:r>
              <a:rPr lang="hr-HR" dirty="0"/>
              <a:t> </a:t>
            </a:r>
            <a:r>
              <a:rPr lang="it-IT" dirty="0"/>
              <a:t>in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it-IT" dirty="0"/>
              <a:t>global </a:t>
            </a:r>
            <a:r>
              <a:rPr lang="it-IT" dirty="0" err="1"/>
              <a:t>variable</a:t>
            </a:r>
            <a:r>
              <a:rPr lang="it-IT" dirty="0"/>
              <a:t>. In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output </a:t>
            </a:r>
            <a:r>
              <a:rPr lang="it-IT" dirty="0" err="1"/>
              <a:t>it</a:t>
            </a:r>
            <a:r>
              <a:rPr lang="it-IT" dirty="0"/>
              <a:t> on a LED,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needs</a:t>
            </a:r>
            <a:r>
              <a:rPr lang="hr-HR" dirty="0"/>
              <a:t> </a:t>
            </a:r>
            <a:r>
              <a:rPr lang="it-IT" dirty="0"/>
              <a:t>to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hr-HR" dirty="0"/>
              <a:t>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</a:t>
            </a:r>
            <a:r>
              <a:rPr lang="hr-HR" dirty="0" err="1"/>
              <a:t>using</a:t>
            </a:r>
            <a:r>
              <a:rPr lang="it-IT" dirty="0"/>
              <a:t> Morse code.</a:t>
            </a:r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3B797E-E99A-4B2E-A3F4-AB1620C94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r="5000"/>
          <a:stretch/>
        </p:blipFill>
        <p:spPr>
          <a:xfrm>
            <a:off x="515998" y="2757307"/>
            <a:ext cx="8264928" cy="289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E9BE2-2B92-495D-9CA2-085C83C7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ENCODING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99C377-2979-4872-8A63-0F7B37F4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At the end of the loop, </a:t>
            </a:r>
            <a:r>
              <a:rPr lang="hr-HR" dirty="0" err="1"/>
              <a:t>the</a:t>
            </a:r>
            <a:r>
              <a:rPr lang="hr-HR" dirty="0"/>
              <a:t> output word </a:t>
            </a:r>
            <a:r>
              <a:rPr lang="hr-HR" dirty="0" err="1"/>
              <a:t>exists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two</a:t>
            </a:r>
            <a:r>
              <a:rPr lang="hr-HR" dirty="0"/>
              <a:t> </a:t>
            </a:r>
            <a:r>
              <a:rPr lang="hr-HR" dirty="0" err="1"/>
              <a:t>shapes</a:t>
            </a:r>
            <a:r>
              <a:rPr lang="hr-HR" dirty="0"/>
              <a:t>:</a:t>
            </a:r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Morse, stored in the global variable </a:t>
            </a:r>
            <a:r>
              <a:rPr lang="en-GB" b="1" i="1" dirty="0" err="1"/>
              <a:t>encoded_sentence</a:t>
            </a:r>
            <a:endParaRPr lang="en-GB" b="1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dirty="0"/>
              <a:t>Ready for LED</a:t>
            </a:r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ASCII, stored in the global variable </a:t>
            </a:r>
            <a:r>
              <a:rPr lang="en-GB" b="1" i="1" dirty="0" err="1"/>
              <a:t>translated_sentence</a:t>
            </a:r>
            <a:endParaRPr lang="en-GB" b="1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dirty="0"/>
              <a:t>Ready for UART</a:t>
            </a:r>
          </a:p>
        </p:txBody>
      </p:sp>
    </p:spTree>
    <p:extLst>
      <p:ext uri="{BB962C8B-B14F-4D97-AF65-F5344CB8AC3E}">
        <p14:creationId xmlns:p14="http://schemas.microsoft.com/office/powerpoint/2010/main" val="21292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2BD6E-EFAF-44CF-96B7-CE2A09BF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D7E0D-9BB5-43AE-B880-CB40D77D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42" y="1449279"/>
            <a:ext cx="4114800" cy="4658557"/>
          </a:xfrm>
        </p:spPr>
        <p:txBody>
          <a:bodyPr>
            <a:normAutofit/>
          </a:bodyPr>
          <a:lstStyle/>
          <a:p>
            <a:r>
              <a:rPr lang="hr-HR" dirty="0" err="1"/>
              <a:t>Several</a:t>
            </a:r>
            <a:r>
              <a:rPr lang="hr-HR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hr-HR" dirty="0" err="1"/>
              <a:t>were</a:t>
            </a:r>
            <a:r>
              <a:rPr lang="hr-HR" dirty="0"/>
              <a:t> </a:t>
            </a:r>
            <a:r>
              <a:rPr lang="hr-HR" dirty="0" err="1"/>
              <a:t>made</a:t>
            </a:r>
            <a:r>
              <a:rPr lang="hr-HR" dirty="0"/>
              <a:t> </a:t>
            </a:r>
            <a:r>
              <a:rPr lang="it-IT" dirty="0"/>
              <a:t>to check the </a:t>
            </a:r>
            <a:r>
              <a:rPr lang="it-IT" dirty="0" err="1"/>
              <a:t>hardaware’s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with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inputs</a:t>
            </a:r>
            <a:r>
              <a:rPr lang="hr-HR" dirty="0"/>
              <a:t>.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the </a:t>
            </a:r>
            <a:r>
              <a:rPr lang="it-IT" dirty="0" err="1"/>
              <a:t>right</a:t>
            </a:r>
            <a:r>
              <a:rPr lang="it-IT" dirty="0"/>
              <a:t> picture the code of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pres</a:t>
            </a:r>
            <a:r>
              <a:rPr lang="hr-HR" dirty="0" err="1"/>
              <a:t>sing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shown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the first </a:t>
            </a:r>
            <a:r>
              <a:rPr lang="it-IT" dirty="0" err="1"/>
              <a:t>button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pushed</a:t>
            </a:r>
            <a:r>
              <a:rPr lang="it-IT" dirty="0"/>
              <a:t> to generate the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hr-HR" dirty="0"/>
              <a:t> to</a:t>
            </a:r>
            <a:r>
              <a:rPr lang="it-IT" dirty="0"/>
              <a:t> the ‘</a:t>
            </a:r>
            <a:r>
              <a:rPr lang="hr-HR" dirty="0"/>
              <a:t>R’</a:t>
            </a:r>
            <a:r>
              <a:rPr lang="it-IT" dirty="0"/>
              <a:t> </a:t>
            </a:r>
            <a:r>
              <a:rPr lang="it-IT" dirty="0" err="1"/>
              <a:t>letter</a:t>
            </a:r>
            <a:r>
              <a:rPr lang="it-IT" dirty="0"/>
              <a:t>, and 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to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end of the </a:t>
            </a:r>
            <a:r>
              <a:rPr lang="it-IT" dirty="0" err="1"/>
              <a:t>character</a:t>
            </a:r>
            <a:r>
              <a:rPr lang="hr-HR" dirty="0"/>
              <a:t> </a:t>
            </a:r>
            <a:r>
              <a:rPr lang="hr-HR" dirty="0" err="1"/>
              <a:t>has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reached</a:t>
            </a:r>
            <a:r>
              <a:rPr lang="hr-HR" dirty="0"/>
              <a:t>.</a:t>
            </a:r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B580F-678A-4B67-A558-54254B16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2" y="2079969"/>
            <a:ext cx="4172758" cy="31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2241-1791-469B-8D55-EEDC4057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708D1-D7B8-46DD-81B9-534C0FD7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2164408"/>
          </a:xfrm>
        </p:spPr>
        <p:txBody>
          <a:bodyPr>
            <a:normAutofit/>
          </a:bodyPr>
          <a:lstStyle/>
          <a:p>
            <a:r>
              <a:rPr lang="hr-HR" b="1" dirty="0" err="1"/>
              <a:t>Sending</a:t>
            </a:r>
            <a:r>
              <a:rPr lang="hr-HR" b="1" dirty="0"/>
              <a:t> </a:t>
            </a:r>
            <a:r>
              <a:rPr lang="hr-HR" b="1" dirty="0" err="1"/>
              <a:t>the</a:t>
            </a:r>
            <a:r>
              <a:rPr lang="hr-HR" b="1" dirty="0"/>
              <a:t> </a:t>
            </a:r>
            <a:r>
              <a:rPr lang="hr-HR" b="1" dirty="0" err="1"/>
              <a:t>signals</a:t>
            </a:r>
            <a:endParaRPr lang="hr-H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1800" dirty="0" err="1">
                <a:sym typeface="Wingdings" panose="05000000000000000000" pitchFamily="2" charset="2"/>
              </a:rPr>
              <a:t>The</a:t>
            </a:r>
            <a:r>
              <a:rPr lang="hr-HR" sz="1800" dirty="0">
                <a:sym typeface="Wingdings" panose="05000000000000000000" pitchFamily="2" charset="2"/>
              </a:rPr>
              <a:t> Morse </a:t>
            </a:r>
            <a:r>
              <a:rPr lang="hr-HR" sz="1800" dirty="0" err="1">
                <a:sym typeface="Wingdings" panose="05000000000000000000" pitchFamily="2" charset="2"/>
              </a:rPr>
              <a:t>code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signals</a:t>
            </a:r>
            <a:r>
              <a:rPr lang="hr-HR" sz="1800" dirty="0">
                <a:sym typeface="Wingdings" panose="05000000000000000000" pitchFamily="2" charset="2"/>
              </a:rPr>
              <a:t> are </a:t>
            </a:r>
            <a:r>
              <a:rPr lang="hr-HR" sz="1800" dirty="0" err="1">
                <a:sym typeface="Wingdings" panose="05000000000000000000" pitchFamily="2" charset="2"/>
              </a:rPr>
              <a:t>sent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by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simulating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the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button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presses</a:t>
            </a:r>
            <a:endParaRPr lang="hr-HR" sz="18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1800" dirty="0">
                <a:sym typeface="Wingdings" panose="05000000000000000000" pitchFamily="2" charset="2"/>
              </a:rPr>
              <a:t>Short </a:t>
            </a:r>
            <a:r>
              <a:rPr lang="hr-HR" sz="1800" dirty="0" err="1">
                <a:sym typeface="Wingdings" panose="05000000000000000000" pitchFamily="2" charset="2"/>
              </a:rPr>
              <a:t>button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presses</a:t>
            </a:r>
            <a:r>
              <a:rPr lang="hr-HR" sz="1800" dirty="0">
                <a:sym typeface="Wingdings" panose="05000000000000000000" pitchFamily="2" charset="2"/>
              </a:rPr>
              <a:t> (</a:t>
            </a:r>
            <a:r>
              <a:rPr lang="hr-HR" sz="1800" b="1" dirty="0" err="1">
                <a:sym typeface="Wingdings" panose="05000000000000000000" pitchFamily="2" charset="2"/>
              </a:rPr>
              <a:t>button</a:t>
            </a:r>
            <a:r>
              <a:rPr lang="hr-HR" sz="1800" b="1" dirty="0">
                <a:sym typeface="Wingdings" panose="05000000000000000000" pitchFamily="2" charset="2"/>
              </a:rPr>
              <a:t> 0</a:t>
            </a:r>
            <a:r>
              <a:rPr lang="hr-HR" sz="1800" dirty="0">
                <a:sym typeface="Wingdings" panose="05000000000000000000" pitchFamily="2" charset="2"/>
              </a:rPr>
              <a:t>) </a:t>
            </a:r>
            <a:r>
              <a:rPr lang="hr-HR" sz="1800" dirty="0" err="1">
                <a:sym typeface="Wingdings" panose="05000000000000000000" pitchFamily="2" charset="2"/>
              </a:rPr>
              <a:t>represent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b="1" dirty="0">
                <a:sym typeface="Wingdings" panose="05000000000000000000" pitchFamily="2" charset="2"/>
              </a:rPr>
              <a:t>short </a:t>
            </a:r>
            <a:r>
              <a:rPr lang="hr-HR" sz="1800" b="1" dirty="0" err="1">
                <a:sym typeface="Wingdings" panose="05000000000000000000" pitchFamily="2" charset="2"/>
              </a:rPr>
              <a:t>signals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dirty="0">
                <a:sym typeface="Wingdings" panose="05000000000000000000" pitchFamily="2" charset="2"/>
              </a:rPr>
              <a:t>(20us)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1800" dirty="0" err="1">
                <a:sym typeface="Wingdings" panose="05000000000000000000" pitchFamily="2" charset="2"/>
              </a:rPr>
              <a:t>Long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button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presses</a:t>
            </a:r>
            <a:r>
              <a:rPr lang="hr-HR" sz="1800" dirty="0">
                <a:sym typeface="Wingdings" panose="05000000000000000000" pitchFamily="2" charset="2"/>
              </a:rPr>
              <a:t> (</a:t>
            </a:r>
            <a:r>
              <a:rPr lang="hr-HR" sz="1800" b="1" dirty="0" err="1">
                <a:sym typeface="Wingdings" panose="05000000000000000000" pitchFamily="2" charset="2"/>
              </a:rPr>
              <a:t>button</a:t>
            </a:r>
            <a:r>
              <a:rPr lang="hr-HR" sz="1800" b="1" dirty="0">
                <a:sym typeface="Wingdings" panose="05000000000000000000" pitchFamily="2" charset="2"/>
              </a:rPr>
              <a:t> 0</a:t>
            </a:r>
            <a:r>
              <a:rPr lang="hr-HR" sz="1800" dirty="0">
                <a:sym typeface="Wingdings" panose="05000000000000000000" pitchFamily="2" charset="2"/>
              </a:rPr>
              <a:t>) </a:t>
            </a:r>
            <a:r>
              <a:rPr lang="hr-HR" sz="1800" dirty="0" err="1">
                <a:sym typeface="Wingdings" panose="05000000000000000000" pitchFamily="2" charset="2"/>
              </a:rPr>
              <a:t>represent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long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signals</a:t>
            </a:r>
            <a:r>
              <a:rPr lang="hr-HR" sz="1800" dirty="0">
                <a:sym typeface="Wingdings" panose="05000000000000000000" pitchFamily="2" charset="2"/>
              </a:rPr>
              <a:t> (60us)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1800" dirty="0">
                <a:sym typeface="Wingdings" panose="05000000000000000000" pitchFamily="2" charset="2"/>
              </a:rPr>
              <a:t>Short </a:t>
            </a:r>
            <a:r>
              <a:rPr lang="hr-HR" sz="1800" dirty="0" err="1">
                <a:sym typeface="Wingdings" panose="05000000000000000000" pitchFamily="2" charset="2"/>
              </a:rPr>
              <a:t>button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presses</a:t>
            </a:r>
            <a:r>
              <a:rPr lang="hr-HR" sz="1800" dirty="0">
                <a:sym typeface="Wingdings" panose="05000000000000000000" pitchFamily="2" charset="2"/>
              </a:rPr>
              <a:t> (</a:t>
            </a:r>
            <a:r>
              <a:rPr lang="hr-HR" sz="1800" b="1" dirty="0" err="1">
                <a:sym typeface="Wingdings" panose="05000000000000000000" pitchFamily="2" charset="2"/>
              </a:rPr>
              <a:t>button</a:t>
            </a:r>
            <a:r>
              <a:rPr lang="hr-HR" sz="1800" b="1" dirty="0">
                <a:sym typeface="Wingdings" panose="05000000000000000000" pitchFamily="2" charset="2"/>
              </a:rPr>
              <a:t> 2</a:t>
            </a:r>
            <a:r>
              <a:rPr lang="hr-HR" sz="1800" dirty="0">
                <a:sym typeface="Wingdings" panose="05000000000000000000" pitchFamily="2" charset="2"/>
              </a:rPr>
              <a:t>) </a:t>
            </a:r>
            <a:r>
              <a:rPr lang="hr-HR" sz="1800" dirty="0" err="1">
                <a:sym typeface="Wingdings" panose="05000000000000000000" pitchFamily="2" charset="2"/>
              </a:rPr>
              <a:t>represent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the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end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of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the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character</a:t>
            </a:r>
            <a:endParaRPr lang="hr-HR" sz="1800" b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1800" dirty="0">
                <a:sym typeface="Wingdings" panose="05000000000000000000" pitchFamily="2" charset="2"/>
              </a:rPr>
              <a:t>Short </a:t>
            </a:r>
            <a:r>
              <a:rPr lang="hr-HR" sz="1800" dirty="0" err="1">
                <a:sym typeface="Wingdings" panose="05000000000000000000" pitchFamily="2" charset="2"/>
              </a:rPr>
              <a:t>button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dirty="0" err="1">
                <a:sym typeface="Wingdings" panose="05000000000000000000" pitchFamily="2" charset="2"/>
              </a:rPr>
              <a:t>presses</a:t>
            </a:r>
            <a:r>
              <a:rPr lang="hr-HR" sz="1800" dirty="0">
                <a:sym typeface="Wingdings" panose="05000000000000000000" pitchFamily="2" charset="2"/>
              </a:rPr>
              <a:t> (</a:t>
            </a:r>
            <a:r>
              <a:rPr lang="hr-HR" sz="1800" b="1" dirty="0" err="1">
                <a:sym typeface="Wingdings" panose="05000000000000000000" pitchFamily="2" charset="2"/>
              </a:rPr>
              <a:t>button</a:t>
            </a:r>
            <a:r>
              <a:rPr lang="hr-HR" sz="1800" b="1" dirty="0">
                <a:sym typeface="Wingdings" panose="05000000000000000000" pitchFamily="2" charset="2"/>
              </a:rPr>
              <a:t> 3</a:t>
            </a:r>
            <a:r>
              <a:rPr lang="hr-HR" sz="1800" dirty="0">
                <a:sym typeface="Wingdings" panose="05000000000000000000" pitchFamily="2" charset="2"/>
              </a:rPr>
              <a:t>) </a:t>
            </a:r>
            <a:r>
              <a:rPr lang="hr-HR" sz="1800" dirty="0" err="1">
                <a:sym typeface="Wingdings" panose="05000000000000000000" pitchFamily="2" charset="2"/>
              </a:rPr>
              <a:t>represent</a:t>
            </a:r>
            <a:r>
              <a:rPr lang="hr-HR" sz="1800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the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end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of</a:t>
            </a:r>
            <a:r>
              <a:rPr lang="hr-HR" sz="1800" b="1" dirty="0">
                <a:sym typeface="Wingdings" panose="05000000000000000000" pitchFamily="2" charset="2"/>
              </a:rPr>
              <a:t> </a:t>
            </a:r>
            <a:r>
              <a:rPr lang="hr-HR" sz="1800" b="1" dirty="0" err="1">
                <a:sym typeface="Wingdings" panose="05000000000000000000" pitchFamily="2" charset="2"/>
              </a:rPr>
              <a:t>the</a:t>
            </a:r>
            <a:r>
              <a:rPr lang="hr-HR" sz="1800" b="1" dirty="0">
                <a:sym typeface="Wingdings" panose="05000000000000000000" pitchFamily="2" charset="2"/>
              </a:rPr>
              <a:t>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1800" b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1800" b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1800" b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sz="1800" b="1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>
              <a:sym typeface="Wingdings" panose="05000000000000000000" pitchFamily="2" charset="2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6DFE5-96B2-4450-B9C8-338D128F702A}"/>
              </a:ext>
            </a:extLst>
          </p:cNvPr>
          <p:cNvSpPr txBox="1"/>
          <p:nvPr/>
        </p:nvSpPr>
        <p:spPr>
          <a:xfrm>
            <a:off x="2616200" y="4133334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start     1       0       1       0        1      1      1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   0    stop  </a:t>
            </a:r>
            <a:endParaRPr lang="en-GB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AE5507-F05D-4E52-A3F7-AB12584D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3764608"/>
            <a:ext cx="8502650" cy="1311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E8DEE-3A55-4044-8849-D9B10C5274B1}"/>
              </a:ext>
            </a:extLst>
          </p:cNvPr>
          <p:cNvSpPr txBox="1"/>
          <p:nvPr/>
        </p:nvSpPr>
        <p:spPr>
          <a:xfrm>
            <a:off x="1549400" y="5163934"/>
            <a:ext cx="581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400" dirty="0" err="1"/>
              <a:t>Simulating</a:t>
            </a:r>
            <a:r>
              <a:rPr lang="hr-HR" sz="1400" dirty="0"/>
              <a:t> </a:t>
            </a:r>
            <a:r>
              <a:rPr lang="hr-HR" sz="1400" dirty="0" err="1"/>
              <a:t>characters</a:t>
            </a:r>
            <a:r>
              <a:rPr lang="hr-HR" sz="1400" dirty="0"/>
              <a:t> ‘</a:t>
            </a:r>
            <a:r>
              <a:rPr lang="hr-HR" sz="1400" b="1" dirty="0"/>
              <a:t>R’ </a:t>
            </a:r>
            <a:r>
              <a:rPr lang="hr-HR" sz="1400" dirty="0" err="1"/>
              <a:t>and</a:t>
            </a:r>
            <a:r>
              <a:rPr lang="hr-HR" sz="1400" dirty="0"/>
              <a:t> </a:t>
            </a:r>
            <a:r>
              <a:rPr lang="hr-HR" sz="1400" b="1" dirty="0"/>
              <a:t>‘O’ </a:t>
            </a:r>
            <a:r>
              <a:rPr lang="hr-HR" sz="1400" dirty="0" err="1"/>
              <a:t>with</a:t>
            </a:r>
            <a:r>
              <a:rPr lang="hr-HR" sz="1400" dirty="0"/>
              <a:t> </a:t>
            </a:r>
            <a:r>
              <a:rPr lang="hr-HR" sz="1400" dirty="0" err="1"/>
              <a:t>different</a:t>
            </a:r>
            <a:r>
              <a:rPr lang="hr-HR" sz="1400" dirty="0"/>
              <a:t> </a:t>
            </a:r>
            <a:r>
              <a:rPr lang="hr-HR" sz="1400" dirty="0" err="1"/>
              <a:t>length</a:t>
            </a:r>
            <a:r>
              <a:rPr lang="hr-HR" sz="1400" dirty="0"/>
              <a:t> </a:t>
            </a:r>
            <a:r>
              <a:rPr lang="hr-HR" sz="1400" dirty="0" err="1"/>
              <a:t>button</a:t>
            </a:r>
            <a:r>
              <a:rPr lang="hr-HR" sz="1400" dirty="0"/>
              <a:t> </a:t>
            </a:r>
            <a:r>
              <a:rPr lang="hr-HR" sz="1400" dirty="0" err="1"/>
              <a:t>presses</a:t>
            </a:r>
            <a:r>
              <a:rPr lang="hr-HR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8146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84D28-925D-4529-88E7-27B12E7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4E71F80-A61E-4FF6-B9DD-F78BA94F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675" y="1441174"/>
            <a:ext cx="633464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2241-1791-469B-8D55-EEDC4057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708D1-D7B8-46DD-81B9-534C0FD7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1769533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/>
              <a:t>UART </a:t>
            </a:r>
          </a:p>
          <a:p>
            <a:r>
              <a:rPr lang="en-GB" dirty="0"/>
              <a:t>The sequence of frames in UART protocol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Start / Stop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/>
              <a:t>0/1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character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character</a:t>
            </a:r>
            <a:r>
              <a:rPr lang="it-IT" dirty="0">
                <a:sym typeface="Wingdings" panose="05000000000000000000" pitchFamily="2" charset="2"/>
              </a:rPr>
              <a:t> ‘</a:t>
            </a:r>
            <a:r>
              <a:rPr lang="hr-HR" dirty="0">
                <a:sym typeface="Wingdings" panose="05000000000000000000" pitchFamily="2" charset="2"/>
              </a:rPr>
              <a:t>U</a:t>
            </a:r>
            <a:r>
              <a:rPr lang="it-IT" dirty="0">
                <a:sym typeface="Wingdings" panose="05000000000000000000" pitchFamily="2" charset="2"/>
              </a:rPr>
              <a:t>’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is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read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in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direction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of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arrow</a:t>
            </a:r>
            <a:r>
              <a:rPr lang="it-IT" dirty="0">
                <a:sym typeface="Wingdings" panose="05000000000000000000" pitchFamily="2" charset="2"/>
              </a:rPr>
              <a:t>: </a:t>
            </a:r>
            <a:r>
              <a:rPr lang="it-IT" dirty="0" err="1">
                <a:sym typeface="Wingdings" panose="05000000000000000000" pitchFamily="2" charset="2"/>
              </a:rPr>
              <a:t>strating</a:t>
            </a:r>
            <a:r>
              <a:rPr lang="it-IT" dirty="0">
                <a:sym typeface="Wingdings" panose="05000000000000000000" pitchFamily="2" charset="2"/>
              </a:rPr>
              <a:t> from the bit </a:t>
            </a:r>
            <a:r>
              <a:rPr lang="it-IT" dirty="0" err="1">
                <a:sym typeface="Wingdings" panose="05000000000000000000" pitchFamily="2" charset="2"/>
              </a:rPr>
              <a:t>before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it-IT" dirty="0">
                <a:sym typeface="Wingdings" panose="05000000000000000000" pitchFamily="2" charset="2"/>
              </a:rPr>
              <a:t> stop bit to the bit after the start bit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DCFB85-2DBE-483C-B889-F7174AF8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9" t="80710" r="58272" b="1321"/>
          <a:stretch/>
        </p:blipFill>
        <p:spPr>
          <a:xfrm>
            <a:off x="1450412" y="3369733"/>
            <a:ext cx="6337301" cy="246379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6DFE5-96B2-4450-B9C8-338D128F702A}"/>
              </a:ext>
            </a:extLst>
          </p:cNvPr>
          <p:cNvSpPr txBox="1"/>
          <p:nvPr/>
        </p:nvSpPr>
        <p:spPr>
          <a:xfrm>
            <a:off x="2616200" y="4133334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start     1       0       1       0        1      1      1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   0    stop  </a:t>
            </a:r>
            <a:endParaRPr lang="en-GB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25CA4E7-FFDD-493E-9EF2-03838ED99E07}"/>
              </a:ext>
            </a:extLst>
          </p:cNvPr>
          <p:cNvCxnSpPr>
            <a:cxnSpLocks/>
          </p:cNvCxnSpPr>
          <p:nvPr/>
        </p:nvCxnSpPr>
        <p:spPr>
          <a:xfrm flipH="1">
            <a:off x="3208867" y="4690534"/>
            <a:ext cx="38888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5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2241-1791-469B-8D55-EEDC4057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708D1-D7B8-46DD-81B9-534C0FD7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2463800"/>
          </a:xfrm>
        </p:spPr>
        <p:txBody>
          <a:bodyPr>
            <a:normAutofit/>
          </a:bodyPr>
          <a:lstStyle/>
          <a:p>
            <a:r>
              <a:rPr lang="en-US" b="1" dirty="0"/>
              <a:t>LEDs </a:t>
            </a:r>
          </a:p>
          <a:p>
            <a:r>
              <a:rPr lang="en-US" sz="1800" dirty="0">
                <a:sym typeface="Wingdings" panose="05000000000000000000" pitchFamily="2" charset="2"/>
              </a:rPr>
              <a:t>LED sequence is being signaled by using the first LED (number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Recevied</a:t>
            </a:r>
            <a:r>
              <a:rPr lang="en-US" sz="1800" dirty="0">
                <a:sym typeface="Wingdings" panose="05000000000000000000" pitchFamily="2" charset="2"/>
              </a:rPr>
              <a:t> Morse code word is ciphered (</a:t>
            </a:r>
            <a:r>
              <a:rPr lang="en-US" sz="1800" b="1" dirty="0">
                <a:sym typeface="Wingdings" panose="05000000000000000000" pitchFamily="2" charset="2"/>
              </a:rPr>
              <a:t>Caesar, key = 3</a:t>
            </a:r>
            <a:r>
              <a:rPr lang="en-US" sz="1800" dirty="0">
                <a:sym typeface="Wingdings" panose="05000000000000000000" pitchFamily="2" charset="2"/>
              </a:rPr>
              <a:t>) and </a:t>
            </a:r>
            <a:r>
              <a:rPr lang="en-US" sz="1800" dirty="0" err="1">
                <a:sym typeface="Wingdings" panose="05000000000000000000" pitchFamily="2" charset="2"/>
              </a:rPr>
              <a:t>outputed</a:t>
            </a:r>
            <a:r>
              <a:rPr lang="en-US" sz="1800" dirty="0">
                <a:sym typeface="Wingdings" panose="05000000000000000000" pitchFamily="2" charset="2"/>
              </a:rPr>
              <a:t> using Morse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Short and long signals, longer pauses between the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Original word – </a:t>
            </a:r>
            <a:r>
              <a:rPr lang="en-US" sz="1800" b="1" dirty="0">
                <a:sym typeface="Wingdings" panose="05000000000000000000" pitchFamily="2" charset="2"/>
              </a:rPr>
              <a:t>ROBERT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Ciphered word - UREHUW</a:t>
            </a:r>
          </a:p>
          <a:p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6DFE5-96B2-4450-B9C8-338D128F702A}"/>
              </a:ext>
            </a:extLst>
          </p:cNvPr>
          <p:cNvSpPr txBox="1"/>
          <p:nvPr/>
        </p:nvSpPr>
        <p:spPr>
          <a:xfrm>
            <a:off x="2616200" y="4133334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start     1       0       1       0        1      1      1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   0    stop  </a:t>
            </a:r>
            <a:endParaRPr lang="en-GB" dirty="0"/>
          </a:p>
        </p:txBody>
      </p:sp>
      <p:pic>
        <p:nvPicPr>
          <p:cNvPr id="7" name="Picture 6" descr="A picture containing text, green, clock&#10;&#10;Description automatically generated">
            <a:extLst>
              <a:ext uri="{FF2B5EF4-FFF2-40B4-BE49-F238E27FC236}">
                <a16:creationId xmlns:a16="http://schemas.microsoft.com/office/drawing/2014/main" id="{93BBBDF3-E554-4F8D-8821-09D598192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" r="1" b="16529"/>
          <a:stretch/>
        </p:blipFill>
        <p:spPr>
          <a:xfrm>
            <a:off x="568198" y="4418797"/>
            <a:ext cx="8190368" cy="10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/>
              <a:t>OUTLINE</a:t>
            </a:r>
            <a:endParaRPr lang="it-IT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20301"/>
            <a:ext cx="8323726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HARDWARE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GPIO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TIMER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INTERRUPT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SOFTWARE</a:t>
            </a:r>
            <a:r>
              <a:rPr lang="it-IT" dirty="0"/>
              <a:t> 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DECODING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ENCRYPTING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ENCODING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TESTBENCH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a </a:t>
            </a:r>
            <a:r>
              <a:rPr lang="it-IT" sz="2000" dirty="0" err="1"/>
              <a:t>plaintext</a:t>
            </a:r>
            <a:r>
              <a:rPr lang="hr-HR" sz="2000" dirty="0"/>
              <a:t> </a:t>
            </a:r>
            <a:r>
              <a:rPr lang="hr-HR" sz="2000" dirty="0" err="1"/>
              <a:t>excryption</a:t>
            </a:r>
            <a:r>
              <a:rPr lang="hr-HR" sz="2000" dirty="0"/>
              <a:t>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</a:t>
            </a:r>
            <a:r>
              <a:rPr lang="hr-HR" sz="2000" dirty="0" err="1"/>
              <a:t>application</a:t>
            </a:r>
            <a:r>
              <a:rPr lang="hr-HR" sz="2000" dirty="0"/>
              <a:t> </a:t>
            </a:r>
            <a:r>
              <a:rPr lang="hr-HR" sz="2000" dirty="0" err="1"/>
              <a:t>is</a:t>
            </a:r>
            <a:r>
              <a:rPr lang="hr-HR" sz="2000" dirty="0"/>
              <a:t> </a:t>
            </a:r>
            <a:r>
              <a:rPr lang="hr-HR" sz="2000" dirty="0" err="1"/>
              <a:t>performing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</a:t>
            </a:r>
            <a:r>
              <a:rPr lang="hr-HR" sz="2000" dirty="0" err="1"/>
              <a:t>following</a:t>
            </a:r>
            <a:r>
              <a:rPr lang="hr-HR" sz="2000" dirty="0"/>
              <a:t> </a:t>
            </a:r>
            <a:r>
              <a:rPr lang="hr-HR" sz="2000" dirty="0" err="1"/>
              <a:t>tasks</a:t>
            </a:r>
            <a:r>
              <a:rPr lang="it-IT" sz="2000" dirty="0"/>
              <a:t>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hr-HR" sz="2000" dirty="0" err="1"/>
              <a:t>text</a:t>
            </a:r>
            <a:r>
              <a:rPr lang="hr-HR" sz="2000" dirty="0"/>
              <a:t> </a:t>
            </a:r>
            <a:r>
              <a:rPr lang="it-IT" sz="2000" dirty="0"/>
              <a:t>input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ciphertext</a:t>
            </a:r>
            <a:r>
              <a:rPr lang="it-IT" sz="2000" dirty="0"/>
              <a:t> </a:t>
            </a:r>
            <a:r>
              <a:rPr lang="hr-HR" sz="2000" dirty="0" err="1"/>
              <a:t>using</a:t>
            </a:r>
            <a:r>
              <a:rPr lang="it-IT" sz="2000" dirty="0"/>
              <a:t> the Caesar </a:t>
            </a:r>
            <a:r>
              <a:rPr lang="it-IT" sz="2000" dirty="0" err="1"/>
              <a:t>cipher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</a:t>
            </a:r>
            <a:r>
              <a:rPr lang="hr-HR" sz="2000" dirty="0"/>
              <a:t>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</a:t>
            </a:r>
            <a:r>
              <a:rPr lang="hr-HR" sz="2000" dirty="0"/>
              <a:t>n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output</a:t>
            </a:r>
            <a:endParaRPr lang="it-IT" dirty="0"/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44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a </a:t>
            </a:r>
            <a:r>
              <a:rPr lang="it-IT" sz="2000" dirty="0" err="1"/>
              <a:t>plaintext</a:t>
            </a:r>
            <a:r>
              <a:rPr lang="hr-HR" sz="2000" dirty="0"/>
              <a:t> </a:t>
            </a:r>
            <a:r>
              <a:rPr lang="hr-HR" sz="2000" dirty="0" err="1"/>
              <a:t>excryption</a:t>
            </a:r>
            <a:r>
              <a:rPr lang="hr-HR" sz="2000" dirty="0"/>
              <a:t>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</a:t>
            </a:r>
            <a:r>
              <a:rPr lang="hr-HR" sz="2000" dirty="0" err="1"/>
              <a:t>application</a:t>
            </a:r>
            <a:r>
              <a:rPr lang="hr-HR" sz="2000" dirty="0"/>
              <a:t> </a:t>
            </a:r>
            <a:r>
              <a:rPr lang="hr-HR" sz="2000" dirty="0" err="1"/>
              <a:t>is</a:t>
            </a:r>
            <a:r>
              <a:rPr lang="hr-HR" sz="2000" dirty="0"/>
              <a:t> </a:t>
            </a:r>
            <a:r>
              <a:rPr lang="hr-HR" sz="2000" dirty="0" err="1"/>
              <a:t>performing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</a:t>
            </a:r>
            <a:r>
              <a:rPr lang="hr-HR" sz="2000" dirty="0" err="1"/>
              <a:t>following</a:t>
            </a:r>
            <a:r>
              <a:rPr lang="hr-HR" sz="2000" dirty="0"/>
              <a:t> </a:t>
            </a:r>
            <a:r>
              <a:rPr lang="hr-HR" sz="2000" dirty="0" err="1"/>
              <a:t>tasks</a:t>
            </a:r>
            <a:r>
              <a:rPr lang="it-IT" sz="2000" dirty="0"/>
              <a:t>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hr-HR" sz="2000" dirty="0" err="1"/>
              <a:t>text</a:t>
            </a:r>
            <a:r>
              <a:rPr lang="hr-HR" sz="2000" dirty="0"/>
              <a:t> </a:t>
            </a:r>
            <a:r>
              <a:rPr lang="it-IT" sz="2000" dirty="0"/>
              <a:t>input</a:t>
            </a:r>
            <a:r>
              <a:rPr lang="hr-HR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ym typeface="Wingdings" panose="05000000000000000000" pitchFamily="2" charset="2"/>
              </a:rPr>
              <a:t>Provide</a:t>
            </a:r>
            <a:r>
              <a:rPr lang="it-IT" sz="2000" dirty="0">
                <a:sym typeface="Wingdings" panose="05000000000000000000" pitchFamily="2" charset="2"/>
              </a:rPr>
              <a:t> the Morse </a:t>
            </a:r>
            <a:r>
              <a:rPr lang="it-IT" sz="2000" dirty="0" err="1">
                <a:sym typeface="Wingdings" panose="05000000000000000000" pitchFamily="2" charset="2"/>
              </a:rPr>
              <a:t>message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pushbuttons</a:t>
            </a:r>
            <a:r>
              <a:rPr lang="it-IT" sz="2000" dirty="0">
                <a:sym typeface="Wingdings" panose="05000000000000000000" pitchFamily="2" charset="2"/>
              </a:rPr>
              <a:t> on the board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ciphertext</a:t>
            </a:r>
            <a:r>
              <a:rPr lang="it-IT" sz="2000" dirty="0"/>
              <a:t> </a:t>
            </a:r>
            <a:r>
              <a:rPr lang="hr-HR" sz="2000" dirty="0" err="1"/>
              <a:t>using</a:t>
            </a:r>
            <a:r>
              <a:rPr lang="it-IT" sz="2000" dirty="0"/>
              <a:t> the Caesar </a:t>
            </a:r>
            <a:r>
              <a:rPr lang="it-IT" sz="2000" dirty="0" err="1"/>
              <a:t>cipher</a:t>
            </a:r>
            <a:r>
              <a:rPr lang="hr-HR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SOFTWARE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</a:t>
            </a:r>
            <a:r>
              <a:rPr lang="hr-HR" sz="2000" dirty="0"/>
              <a:t>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</a:t>
            </a:r>
            <a:r>
              <a:rPr lang="hr-HR" sz="2000" dirty="0"/>
              <a:t>n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output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ym typeface="Wingdings" panose="05000000000000000000" pitchFamily="2" charset="2"/>
              </a:rPr>
              <a:t>Output the </a:t>
            </a:r>
            <a:r>
              <a:rPr lang="it-IT" sz="2000" dirty="0" err="1">
                <a:sym typeface="Wingdings" panose="05000000000000000000" pitchFamily="2" charset="2"/>
              </a:rPr>
              <a:t>ciphertext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it-IT" sz="2000" dirty="0">
                <a:sym typeface="Wingdings" panose="05000000000000000000" pitchFamily="2" charset="2"/>
              </a:rPr>
              <a:t>Morse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hr-HR" sz="2000" dirty="0" err="1">
                <a:sym typeface="Wingdings" panose="05000000000000000000" pitchFamily="2" charset="2"/>
              </a:rPr>
              <a:t>code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LEDs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61317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87061-DD02-46C6-8E39-D6B2D57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HARDWARE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54848-AF36-42A8-8079-5C32832A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GPIO: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hr-HR" dirty="0" err="1"/>
              <a:t>Both</a:t>
            </a:r>
            <a:r>
              <a:rPr lang="hr-HR" dirty="0"/>
              <a:t> </a:t>
            </a:r>
            <a:r>
              <a:rPr lang="hr-HR" dirty="0" err="1"/>
              <a:t>GPIOs</a:t>
            </a:r>
            <a:r>
              <a:rPr lang="hr-HR" dirty="0"/>
              <a:t> </a:t>
            </a:r>
            <a:r>
              <a:rPr lang="hr-HR" dirty="0" err="1"/>
              <a:t>located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board</a:t>
            </a:r>
            <a:r>
              <a:rPr lang="hr-HR" dirty="0"/>
              <a:t> are </a:t>
            </a:r>
            <a:r>
              <a:rPr lang="hr-HR" dirty="0" err="1"/>
              <a:t>used</a:t>
            </a:r>
            <a:endParaRPr lang="it-IT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GPIO_0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communicates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LEDs</a:t>
            </a:r>
            <a:endParaRPr lang="it-IT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bound</a:t>
            </a:r>
            <a:r>
              <a:rPr lang="it-IT" dirty="0">
                <a:sym typeface="Wingdings" panose="05000000000000000000" pitchFamily="2" charset="2"/>
              </a:rPr>
              <a:t> to the </a:t>
            </a:r>
            <a:r>
              <a:rPr lang="it-IT" dirty="0" err="1">
                <a:sym typeface="Wingdings" panose="05000000000000000000" pitchFamily="2" charset="2"/>
              </a:rPr>
              <a:t>pushbuttons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TIMER: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hr-HR" i="1" dirty="0"/>
              <a:t>S</a:t>
            </a:r>
            <a:r>
              <a:rPr lang="it-IT" i="1" dirty="0" err="1"/>
              <a:t>ystick</a:t>
            </a:r>
            <a:r>
              <a:rPr lang="it-IT" i="1" dirty="0"/>
              <a:t> timer </a:t>
            </a:r>
            <a:r>
              <a:rPr lang="hr-HR" i="1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it-IT" dirty="0"/>
              <a:t>to </a:t>
            </a:r>
            <a:r>
              <a:rPr lang="it-IT" dirty="0" err="1"/>
              <a:t>measure</a:t>
            </a:r>
            <a:r>
              <a:rPr lang="it-IT" dirty="0"/>
              <a:t> the time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button</a:t>
            </a:r>
            <a:r>
              <a:rPr lang="it-IT" dirty="0"/>
              <a:t> press </a:t>
            </a:r>
            <a:r>
              <a:rPr lang="it-IT" dirty="0" err="1"/>
              <a:t>occurs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hr-HR" dirty="0" err="1"/>
              <a:t>the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long or short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59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40A7-6EF3-4A3C-966B-99BF7DD2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HARDWARE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2F9FE6-1A3F-41FC-B700-418EE6E0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INTERRUPT: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Generates</a:t>
            </a:r>
            <a:r>
              <a:rPr lang="it-IT" dirty="0"/>
              <a:t> a </a:t>
            </a:r>
            <a:r>
              <a:rPr lang="it-IT" dirty="0" err="1"/>
              <a:t>signal</a:t>
            </a:r>
            <a:r>
              <a:rPr lang="it-IT" dirty="0"/>
              <a:t> event </a:t>
            </a:r>
            <a:r>
              <a:rPr lang="it-IT" dirty="0" err="1"/>
              <a:t>that</a:t>
            </a:r>
            <a:r>
              <a:rPr lang="it-IT" dirty="0"/>
              <a:t> stop</a:t>
            </a:r>
            <a:r>
              <a:rPr lang="hr-HR" dirty="0"/>
              <a:t>s</a:t>
            </a:r>
            <a:r>
              <a:rPr lang="it-IT" dirty="0"/>
              <a:t> the </a:t>
            </a:r>
            <a:r>
              <a:rPr lang="it-IT" dirty="0" err="1"/>
              <a:t>normal</a:t>
            </a:r>
            <a:r>
              <a:rPr lang="it-IT" dirty="0"/>
              <a:t> e</a:t>
            </a:r>
            <a:r>
              <a:rPr lang="hr-HR" dirty="0" err="1"/>
              <a:t>xec</a:t>
            </a:r>
            <a:r>
              <a:rPr lang="it-IT" dirty="0" err="1"/>
              <a:t>ution</a:t>
            </a:r>
            <a:r>
              <a:rPr lang="it-IT" dirty="0"/>
              <a:t> of the </a:t>
            </a:r>
            <a:r>
              <a:rPr lang="it-IT" dirty="0" err="1"/>
              <a:t>instruction</a:t>
            </a:r>
            <a:r>
              <a:rPr lang="it-IT" dirty="0"/>
              <a:t> flow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GPIO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react</a:t>
            </a:r>
            <a:r>
              <a:rPr lang="it-IT" dirty="0"/>
              <a:t> to the events </a:t>
            </a:r>
            <a:endParaRPr lang="it-IT" dirty="0">
              <a:sym typeface="Wingdings" panose="05000000000000000000" pitchFamily="2" charset="2"/>
            </a:endParaRP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press</a:t>
            </a:r>
            <a:r>
              <a:rPr lang="hr-HR" dirty="0" err="1"/>
              <a:t>es</a:t>
            </a:r>
            <a:endParaRPr lang="it-IT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i="1" dirty="0" err="1"/>
              <a:t>Systick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timer </a:t>
            </a:r>
            <a:r>
              <a:rPr lang="it-IT" dirty="0" err="1"/>
              <a:t>expire</a:t>
            </a:r>
            <a:r>
              <a:rPr lang="hr-HR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05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0567D-4F71-41D4-A858-F3A916B9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>
                <a:solidFill>
                  <a:prstClr val="white"/>
                </a:solidFill>
              </a:rPr>
              <a:t>SOFT</a:t>
            </a: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42EF23-5CBE-48E7-9974-494E9DFCE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58157"/>
            <a:ext cx="8704559" cy="4525963"/>
          </a:xfrm>
        </p:spPr>
        <p:txBody>
          <a:bodyPr/>
          <a:lstStyle/>
          <a:p>
            <a:r>
              <a:rPr lang="en-GB" dirty="0"/>
              <a:t>The software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en-GB" dirty="0"/>
              <a:t>takes care of receiving the input characters and handling them through a “pipeline”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composed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en-GB" dirty="0"/>
              <a:t>three main steps</a:t>
            </a:r>
            <a:r>
              <a:rPr lang="hr-HR" dirty="0"/>
              <a:t>:</a:t>
            </a:r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Decoding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it-IT" dirty="0"/>
              <a:t>Morse </a:t>
            </a:r>
            <a:r>
              <a:rPr lang="it-IT" dirty="0" err="1"/>
              <a:t>signals</a:t>
            </a:r>
            <a:r>
              <a:rPr lang="it-IT" dirty="0"/>
              <a:t> to </a:t>
            </a:r>
            <a:r>
              <a:rPr lang="hr-HR" dirty="0" err="1"/>
              <a:t>build</a:t>
            </a:r>
            <a:r>
              <a:rPr lang="hr-HR" dirty="0"/>
              <a:t> a word </a:t>
            </a:r>
            <a:r>
              <a:rPr lang="hr-HR" dirty="0" err="1"/>
              <a:t>in</a:t>
            </a:r>
            <a:r>
              <a:rPr lang="hr-HR" dirty="0"/>
              <a:t> a </a:t>
            </a:r>
            <a:r>
              <a:rPr lang="hr-HR" dirty="0" err="1"/>
              <a:t>form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 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hr-HR" dirty="0" err="1"/>
              <a:t>formed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it-IT" dirty="0"/>
              <a:t> ASCII </a:t>
            </a:r>
            <a:r>
              <a:rPr lang="it-IT" dirty="0" err="1"/>
              <a:t>characters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Encrypting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>
                <a:sym typeface="Wingdings" panose="05000000000000000000" pitchFamily="2" charset="2"/>
              </a:rPr>
              <a:t>takes the word and </a:t>
            </a:r>
            <a:r>
              <a:rPr lang="hr-HR" dirty="0" err="1">
                <a:sym typeface="Wingdings" panose="05000000000000000000" pitchFamily="2" charset="2"/>
              </a:rPr>
              <a:t>encrypts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 with Caesar </a:t>
            </a:r>
            <a:r>
              <a:rPr lang="it-IT" dirty="0" err="1">
                <a:sym typeface="Wingdings" panose="05000000000000000000" pitchFamily="2" charset="2"/>
              </a:rPr>
              <a:t>cipher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b="1" dirty="0"/>
          </a:p>
          <a:p>
            <a:pPr marL="457200" indent="-457200">
              <a:buFont typeface="+mj-lt"/>
              <a:buAutoNum type="arabicPeriod"/>
            </a:pPr>
            <a:endParaRPr lang="it-IT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generates</a:t>
            </a:r>
            <a:r>
              <a:rPr lang="it-IT" dirty="0">
                <a:sym typeface="Wingdings" panose="05000000000000000000" pitchFamily="2" charset="2"/>
              </a:rPr>
              <a:t> a set of Morse </a:t>
            </a:r>
            <a:r>
              <a:rPr lang="it-IT" dirty="0" err="1">
                <a:sym typeface="Wingdings" panose="05000000000000000000" pitchFamily="2" charset="2"/>
              </a:rPr>
              <a:t>signals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starting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form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encrypted</a:t>
            </a:r>
            <a:r>
              <a:rPr lang="it-IT" dirty="0">
                <a:sym typeface="Wingdings" panose="05000000000000000000" pitchFamily="2" charset="2"/>
              </a:rPr>
              <a:t> ASCII </a:t>
            </a:r>
            <a:r>
              <a:rPr lang="it-IT" dirty="0" err="1">
                <a:sym typeface="Wingdings" panose="05000000000000000000" pitchFamily="2" charset="2"/>
              </a:rPr>
              <a:t>string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441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7C5682-9385-4BD8-81EC-8B9DBB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DECODING</a:t>
            </a:r>
            <a:endParaRPr lang="en-GB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C49DCE-EC9B-42FF-B1DB-C10FEE37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/>
              <a:t>C</a:t>
            </a:r>
            <a:r>
              <a:rPr lang="it-IT" dirty="0" err="1"/>
              <a:t>ontroller</a:t>
            </a:r>
            <a:r>
              <a:rPr lang="it-IT" dirty="0"/>
              <a:t> </a:t>
            </a:r>
            <a:r>
              <a:rPr lang="it-IT" dirty="0" err="1"/>
              <a:t>rec</a:t>
            </a:r>
            <a:r>
              <a:rPr lang="hr-HR" dirty="0" err="1"/>
              <a:t>ei</a:t>
            </a:r>
            <a:r>
              <a:rPr lang="it-IT" dirty="0" err="1"/>
              <a:t>ves</a:t>
            </a:r>
            <a:r>
              <a:rPr lang="hr-HR" dirty="0"/>
              <a:t> </a:t>
            </a:r>
            <a:r>
              <a:rPr lang="it-IT" dirty="0"/>
              <a:t>Morse code</a:t>
            </a:r>
            <a:r>
              <a:rPr lang="hr-HR" dirty="0"/>
              <a:t> word </a:t>
            </a:r>
            <a:r>
              <a:rPr lang="it-IT" dirty="0" err="1"/>
              <a:t>through</a:t>
            </a:r>
            <a:r>
              <a:rPr lang="hr-HR" dirty="0"/>
              <a:t> </a:t>
            </a:r>
            <a:r>
              <a:rPr lang="it-IT" dirty="0"/>
              <a:t>GPIO</a:t>
            </a:r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 err="1"/>
              <a:t>Characters</a:t>
            </a:r>
            <a:r>
              <a:rPr lang="hr-HR" dirty="0"/>
              <a:t> </a:t>
            </a:r>
            <a:r>
              <a:rPr lang="hr-HR" dirty="0" err="1"/>
              <a:t>need</a:t>
            </a:r>
            <a:r>
              <a:rPr lang="hr-HR" dirty="0"/>
              <a:t> to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converted</a:t>
            </a:r>
            <a:r>
              <a:rPr lang="hr-HR" dirty="0"/>
              <a:t> to ASCII i</a:t>
            </a:r>
            <a:r>
              <a:rPr lang="it-IT" dirty="0"/>
              <a:t>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hr-HR" dirty="0" err="1"/>
              <a:t>possible</a:t>
            </a:r>
            <a:r>
              <a:rPr lang="hr-HR" dirty="0"/>
              <a:t> </a:t>
            </a:r>
            <a:r>
              <a:rPr lang="it-IT" dirty="0"/>
              <a:t>to </a:t>
            </a:r>
            <a:r>
              <a:rPr lang="it-IT" dirty="0" err="1"/>
              <a:t>manage</a:t>
            </a:r>
            <a:r>
              <a:rPr lang="hr-HR" dirty="0"/>
              <a:t> </a:t>
            </a:r>
            <a:r>
              <a:rPr lang="it-IT" dirty="0"/>
              <a:t>and </a:t>
            </a:r>
            <a:r>
              <a:rPr lang="it-IT" dirty="0" err="1"/>
              <a:t>encrypt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following function </a:t>
            </a:r>
            <a:r>
              <a:rPr lang="it-IT" dirty="0" err="1"/>
              <a:t>decodes</a:t>
            </a:r>
            <a:r>
              <a:rPr lang="it-IT" dirty="0"/>
              <a:t> a </a:t>
            </a:r>
            <a:r>
              <a:rPr lang="it-IT" b="1" dirty="0"/>
              <a:t>single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hr-HR" dirty="0"/>
              <a:t> :</a:t>
            </a:r>
            <a:endParaRPr lang="it-IT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9C93EE-E3F1-40BE-B2DD-B280928D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85" y="3346881"/>
            <a:ext cx="6182118" cy="26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7C5682-9385-4BD8-81EC-8B9DBB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DECODING</a:t>
            </a:r>
            <a:endParaRPr lang="en-GB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C49DCE-EC9B-42FF-B1DB-C10FEE37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</a:t>
            </a:r>
            <a:r>
              <a:rPr lang="hr-HR" dirty="0" err="1"/>
              <a:t>works</a:t>
            </a:r>
            <a:r>
              <a:rPr lang="hr-HR" dirty="0"/>
              <a:t> </a:t>
            </a:r>
            <a:r>
              <a:rPr lang="hr-HR" dirty="0" err="1"/>
              <a:t>like</a:t>
            </a:r>
            <a:r>
              <a:rPr lang="hr-HR" dirty="0"/>
              <a:t> </a:t>
            </a:r>
            <a:r>
              <a:rPr lang="hr-HR" dirty="0" err="1"/>
              <a:t>this</a:t>
            </a:r>
            <a:r>
              <a:rPr lang="hr-HR" dirty="0"/>
              <a:t>: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Pass the </a:t>
            </a:r>
            <a:r>
              <a:rPr lang="it-IT" dirty="0" err="1"/>
              <a:t>sequence</a:t>
            </a:r>
            <a:r>
              <a:rPr lang="it-IT" dirty="0"/>
              <a:t> of</a:t>
            </a:r>
            <a:r>
              <a:rPr lang="it-IT" b="1" dirty="0"/>
              <a:t> ‘s’ </a:t>
            </a:r>
            <a:r>
              <a:rPr lang="it-IT" dirty="0"/>
              <a:t>and </a:t>
            </a:r>
            <a:r>
              <a:rPr lang="it-IT" b="1" dirty="0"/>
              <a:t>‘l’ </a:t>
            </a:r>
            <a:r>
              <a:rPr lang="it-IT" dirty="0" err="1"/>
              <a:t>characters</a:t>
            </a:r>
            <a:r>
              <a:rPr lang="it-IT" dirty="0"/>
              <a:t> to the </a:t>
            </a:r>
            <a:r>
              <a:rPr lang="it-IT" dirty="0" err="1"/>
              <a:t>function</a:t>
            </a:r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Get</a:t>
            </a:r>
            <a:r>
              <a:rPr lang="it-IT" dirty="0"/>
              <a:t> to a </a:t>
            </a:r>
            <a:r>
              <a:rPr lang="en-US" b="1" dirty="0"/>
              <a:t>leaf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ASCII </a:t>
            </a:r>
            <a:r>
              <a:rPr lang="it-IT" dirty="0" err="1"/>
              <a:t>character</a:t>
            </a:r>
            <a:r>
              <a:rPr lang="it-IT" dirty="0"/>
              <a:t> (or to an </a:t>
            </a:r>
            <a:r>
              <a:rPr lang="it-IT" dirty="0" err="1"/>
              <a:t>error</a:t>
            </a:r>
            <a:r>
              <a:rPr lang="it-IT" dirty="0"/>
              <a:t>)</a:t>
            </a:r>
            <a:endParaRPr lang="hr-H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Append</a:t>
            </a:r>
            <a:r>
              <a:rPr lang="it-IT" dirty="0"/>
              <a:t> the </a:t>
            </a:r>
            <a:r>
              <a:rPr lang="it-IT" dirty="0" err="1"/>
              <a:t>recognized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to </a:t>
            </a:r>
            <a:r>
              <a:rPr lang="hr-HR" dirty="0" err="1"/>
              <a:t>the</a:t>
            </a:r>
            <a:r>
              <a:rPr lang="it-IT" dirty="0"/>
              <a:t> global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i="1" dirty="0"/>
              <a:t>word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4199A3D-8E9F-40BE-AC32-D1FA965F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81" y="4110005"/>
            <a:ext cx="3024237" cy="20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593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863</Words>
  <Application>Microsoft Macintosh PowerPoint</Application>
  <PresentationFormat>Presentazione su schermo (4:3)</PresentationFormat>
  <Paragraphs>128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Wingdings</vt:lpstr>
      <vt:lpstr>POLI</vt:lpstr>
      <vt:lpstr>Titolo presentazione sottotitolo</vt:lpstr>
      <vt:lpstr>OUTLINE</vt:lpstr>
      <vt:lpstr>INTRODUCTION</vt:lpstr>
      <vt:lpstr>INTRODUCTION</vt:lpstr>
      <vt:lpstr>HARDWARE</vt:lpstr>
      <vt:lpstr>HARDWARE</vt:lpstr>
      <vt:lpstr>SOFTWARE</vt:lpstr>
      <vt:lpstr>DECODING</vt:lpstr>
      <vt:lpstr>DECODING</vt:lpstr>
      <vt:lpstr>ENCRYPTION</vt:lpstr>
      <vt:lpstr>ENCRYPTION</vt:lpstr>
      <vt:lpstr>ENCODING</vt:lpstr>
      <vt:lpstr>ENCODING</vt:lpstr>
      <vt:lpstr>TESTBENCH</vt:lpstr>
      <vt:lpstr>TESTBENCH</vt:lpstr>
      <vt:lpstr>TESTBENCH</vt:lpstr>
      <vt:lpstr>TESTBENCH</vt:lpstr>
      <vt:lpstr>TESTBENCH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Federico Megler</cp:lastModifiedBy>
  <cp:revision>131</cp:revision>
  <dcterms:created xsi:type="dcterms:W3CDTF">2015-05-26T12:27:57Z</dcterms:created>
  <dcterms:modified xsi:type="dcterms:W3CDTF">2021-03-31T13:03:34Z</dcterms:modified>
</cp:coreProperties>
</file>